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61" r:id="rId3"/>
    <p:sldId id="264" r:id="rId4"/>
    <p:sldId id="267" r:id="rId5"/>
    <p:sldId id="268" r:id="rId6"/>
    <p:sldId id="263" r:id="rId7"/>
    <p:sldId id="257" r:id="rId8"/>
    <p:sldId id="258" r:id="rId9"/>
    <p:sldId id="259" r:id="rId10"/>
    <p:sldId id="260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2925" autoAdjust="0"/>
  </p:normalViewPr>
  <p:slideViewPr>
    <p:cSldViewPr snapToGrid="0">
      <p:cViewPr varScale="1">
        <p:scale>
          <a:sx n="90" d="100"/>
          <a:sy n="90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A71A8-07AB-4E31-BEEF-1CB3AD7B8252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FE36E-0470-464C-8644-D39FD72C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63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E36E-0470-464C-8644-D39FD72C28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1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AE7D1-5292-2C92-BA99-7442B253B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66A9EA-F767-79E3-A4F1-792112730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98695-E2DD-2211-51A2-160CB28B0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63939-A176-478C-FC7A-98150510D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E36E-0470-464C-8644-D39FD72C2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3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472C3-21B5-1D9B-ED57-13BFC9041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FFEC4-4ED5-B13F-1477-4812E5427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81F00-A96C-10F7-2997-8B0F531E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4D2A3-A317-0AE6-BF62-77451EF3DF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E36E-0470-464C-8644-D39FD72C28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8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FFF47-DAB1-0C09-356C-DFA90A89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0EE05-47FC-081C-FB8D-E8AB4DEE6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342F2-60B1-1217-AE77-FD22DB1FF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526D4-71D4-4E09-192A-212A05E3D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E36E-0470-464C-8644-D39FD72C28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6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7ADCF-A1A8-F201-B130-4AF248FC3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CE5C8-74EB-B423-65DD-488ED68C9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174651-0D8F-B8B6-9013-5143B84E9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B3D89-D530-9CEE-A2CC-35A5E6499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E36E-0470-464C-8644-D39FD72C28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9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470AE-D538-8CAB-C083-7F612184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C0213-BD09-E4E5-CE92-77259D487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C182D-0445-C453-97FB-D250CDE5F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BBE07-6F4F-9F38-BC1F-BA4BEEFDE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E36E-0470-464C-8644-D39FD72C28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10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E36E-0470-464C-8644-D39FD72C28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4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7B2A-E886-AC3F-231F-6C71446A7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98BA8F-68B1-FA7B-DF9D-FFFBC3310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78964-A699-77A8-9EE7-B1037FCC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0DC8-1659-DFCD-CC1B-C0AB52C2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3AAE1-02ED-F97F-6DA8-369F7189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8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D2D1-8BF0-7A8D-76B1-CE5B81CB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EF89F-C471-C76A-9CF3-5EB4BC2F7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B15CB-FD33-A3EB-0FD4-B181B261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3DCEE-BBB0-BF14-DE28-9CE1D515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2E3B-A535-4547-4F7F-28F0B15A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2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E04175-ACDF-CB6F-DF7B-B8FB9A861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93F5BA-D694-C4D4-D2CC-1D019F72C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9DC68-39B7-DACA-0534-6D82533C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88F57-069B-C088-9135-F170E9043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91283-A85B-1A5F-8158-C9AC85BF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6B6A-F439-90FC-43E1-5E1FFD14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2ECB1-D06D-BB71-99EB-1E288D165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E3C04-7875-CC35-0426-71625A89F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1CD4C-1D36-CCE5-8288-5F81D5ED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4346C-279F-A611-49EC-B58870A3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66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8661-E52C-FB63-BE23-03F9759E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2E978-7668-D4E9-312F-598646AB1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7A169-8D4C-CDCD-CA4A-85B61F3E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73173-BB45-AEF4-E215-FF5D1FD8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F41C-63FE-F8BD-F134-4683ABDF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5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C7A9-31B5-5C39-2452-4F90D96C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F6A41-A52C-2874-B215-BE57485BE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A9607-B4C2-8BD0-5147-DE396C4FA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FA6B-465A-43A2-799E-68AF4E4A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8C743-0B99-3E4C-E128-69DCC988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48687-A2E6-D496-0C01-4BB8CE9D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9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713C-9094-0896-DEA5-F7D9D3D4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9251-8CE6-9717-85E6-DD2172FD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045A1-7233-59BC-E824-3DEFE64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EA59A-0180-819A-FC58-DADFE47E6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6FAFE-3323-0CF9-8B31-C450CD9D4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068B5-FDC8-679D-861A-79780925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39F18-2799-DAD9-AB90-A80BBD7B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39E34-A5FF-293C-35AE-4B2C93F2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871B-7245-B18D-FF2E-5966AC3B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C5CCE-8548-4212-87DC-A58C308E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4A49B-EB7E-612B-9553-59E27DE9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2E526-2A7E-6A93-8203-0B9C0C5A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2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363C5-DC7B-296C-81C0-FA923C76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45028C-682A-50BE-02DF-1EC889ED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80FC3-EBFE-E2DB-7BC4-B74F0F9E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5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3411-B830-A395-0F78-8963EF3F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5AD69-EE20-0112-0F80-99A4BEEA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93D61-63D8-5E80-8B90-668D0627C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B0F11-46CD-F5A9-4A40-E0DF73D2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EDB41-2560-CDD9-59C1-00080388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C9658-28DE-34B6-53F9-BE6DDA1E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1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2E36-A504-B4EA-38B6-7EAB880A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415335-B080-40AD-AF49-759D47DFD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B5A74-89B4-7560-0DB6-99D334786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1F7C7-D263-726A-497A-87F6BDF4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2500-4287-8151-E04D-4DCA2400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4B500-A93F-95DC-061B-9C964A03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E7CAE-4883-11AB-B24D-C3CD48E3E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075D-437D-3EEA-87A7-D48FE6C2A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FB78E-C97B-D574-9E42-F5D32ABE4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4724BD-BA88-475E-83C1-C07783D5EC15}" type="datetimeFigureOut">
              <a:rPr lang="en-US" smtClean="0"/>
              <a:t>2025-04-21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27711-A8E0-4911-7379-B7AF2760B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91493-9C09-8DC8-653B-5BC993850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02A1E-8E55-4604-A8C5-AE19B090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1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F53A-2B40-2808-0313-BAEBCDB4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, schematic&#10;&#10;AI-generated content may be incorrect.">
            <a:extLst>
              <a:ext uri="{FF2B5EF4-FFF2-40B4-BE49-F238E27FC236}">
                <a16:creationId xmlns:a16="http://schemas.microsoft.com/office/drawing/2014/main" id="{5F664AEE-F9B7-AC23-D07E-599ED909D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58" y="1227088"/>
            <a:ext cx="3477609" cy="5309759"/>
          </a:xfrm>
          <a:prstGeom prst="rect">
            <a:avLst/>
          </a:prstGeom>
        </p:spPr>
      </p:pic>
      <p:pic>
        <p:nvPicPr>
          <p:cNvPr id="15" name="Picture 14" descr="Map&#10;&#10;AI-generated content may be incorrect.">
            <a:extLst>
              <a:ext uri="{FF2B5EF4-FFF2-40B4-BE49-F238E27FC236}">
                <a16:creationId xmlns:a16="http://schemas.microsoft.com/office/drawing/2014/main" id="{3BC4A6A4-FD5A-4AB9-6B68-F57D2D8B3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79" y="1227088"/>
            <a:ext cx="3580955" cy="5306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A36975-73FF-1386-957C-417A61DAF0BA}"/>
              </a:ext>
            </a:extLst>
          </p:cNvPr>
          <p:cNvSpPr txBox="1"/>
          <p:nvPr/>
        </p:nvSpPr>
        <p:spPr>
          <a:xfrm>
            <a:off x="335547" y="429572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OSM &amp; Synchro Network</a:t>
            </a:r>
          </a:p>
        </p:txBody>
      </p:sp>
    </p:spTree>
    <p:extLst>
      <p:ext uri="{BB962C8B-B14F-4D97-AF65-F5344CB8AC3E}">
        <p14:creationId xmlns:p14="http://schemas.microsoft.com/office/powerpoint/2010/main" val="206283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B05747B2-10C2-435B-AF0D-89D8ECE57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5" y="868072"/>
            <a:ext cx="10457899" cy="257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Graphical user interface&#10;&#10;AI-generated content may be incorrect.">
            <a:extLst>
              <a:ext uri="{FF2B5EF4-FFF2-40B4-BE49-F238E27FC236}">
                <a16:creationId xmlns:a16="http://schemas.microsoft.com/office/drawing/2014/main" id="{06C6E4DB-2992-B7F7-DA97-0DF74313F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607" y="4238785"/>
            <a:ext cx="3323590" cy="216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E721FA-262B-58F7-C47E-135643840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729" y="4238785"/>
            <a:ext cx="2692264" cy="21552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45F866-621C-B430-9478-D276A00E8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528" y="4248206"/>
            <a:ext cx="2897735" cy="2155294"/>
          </a:xfrm>
          <a:prstGeom prst="rect">
            <a:avLst/>
          </a:prstGeom>
        </p:spPr>
      </p:pic>
      <p:sp>
        <p:nvSpPr>
          <p:cNvPr id="27" name="Arrow: Striped Right 26">
            <a:extLst>
              <a:ext uri="{FF2B5EF4-FFF2-40B4-BE49-F238E27FC236}">
                <a16:creationId xmlns:a16="http://schemas.microsoft.com/office/drawing/2014/main" id="{20A9B3CC-7196-F7F6-ACA1-D03B638AA595}"/>
              </a:ext>
            </a:extLst>
          </p:cNvPr>
          <p:cNvSpPr/>
          <p:nvPr/>
        </p:nvSpPr>
        <p:spPr>
          <a:xfrm rot="5400000">
            <a:off x="8522416" y="3597681"/>
            <a:ext cx="473972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D56208-74C7-250C-9B48-69AA70FA949E}"/>
              </a:ext>
            </a:extLst>
          </p:cNvPr>
          <p:cNvSpPr txBox="1"/>
          <p:nvPr/>
        </p:nvSpPr>
        <p:spPr>
          <a:xfrm>
            <a:off x="7820877" y="6403500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at one intersection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0C903A-123F-018D-1068-4A42A12DB067}"/>
              </a:ext>
            </a:extLst>
          </p:cNvPr>
          <p:cNvSpPr txBox="1"/>
          <p:nvPr/>
        </p:nvSpPr>
        <p:spPr>
          <a:xfrm>
            <a:off x="4802574" y="6394078"/>
            <a:ext cx="1566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- multiples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B7BE3-7846-B3A9-5C72-792E423C379D}"/>
              </a:ext>
            </a:extLst>
          </p:cNvPr>
          <p:cNvSpPr txBox="1"/>
          <p:nvPr/>
        </p:nvSpPr>
        <p:spPr>
          <a:xfrm>
            <a:off x="1871946" y="6394077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- Networks</a:t>
            </a:r>
          </a:p>
        </p:txBody>
      </p: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3DE8AF13-E320-7BEB-DA87-96D4D41F5122}"/>
              </a:ext>
            </a:extLst>
          </p:cNvPr>
          <p:cNvSpPr/>
          <p:nvPr/>
        </p:nvSpPr>
        <p:spPr>
          <a:xfrm rot="10800000">
            <a:off x="6919708" y="5208557"/>
            <a:ext cx="177899" cy="234592"/>
          </a:xfrm>
          <a:prstGeom prst="stripedRightArrow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id="{8A318AEB-8313-360E-1C35-89D927BF09E1}"/>
              </a:ext>
            </a:extLst>
          </p:cNvPr>
          <p:cNvSpPr/>
          <p:nvPr/>
        </p:nvSpPr>
        <p:spPr>
          <a:xfrm rot="10800000">
            <a:off x="4107547" y="5208557"/>
            <a:ext cx="177899" cy="234592"/>
          </a:xfrm>
          <a:prstGeom prst="stripedRightArrow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EC13D3BA-737F-2B13-AE00-574755FBE5D4}"/>
              </a:ext>
            </a:extLst>
          </p:cNvPr>
          <p:cNvSpPr/>
          <p:nvPr/>
        </p:nvSpPr>
        <p:spPr>
          <a:xfrm rot="16200000">
            <a:off x="2682073" y="3597680"/>
            <a:ext cx="473972" cy="484632"/>
          </a:xfrm>
          <a:prstGeom prst="stripedRightArrow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5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een background with lines and dots&#10;&#10;AI-generated content may be incorrect.">
            <a:extLst>
              <a:ext uri="{FF2B5EF4-FFF2-40B4-BE49-F238E27FC236}">
                <a16:creationId xmlns:a16="http://schemas.microsoft.com/office/drawing/2014/main" id="{A3E2AD7C-5936-AAC8-8374-A9BC3CC08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t="48489" r="48665" b="15123"/>
          <a:stretch/>
        </p:blipFill>
        <p:spPr>
          <a:xfrm>
            <a:off x="3874925" y="1838960"/>
            <a:ext cx="3600594" cy="2551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green screen shot of a green screen&#10;&#10;AI-generated content may be incorrect.">
            <a:extLst>
              <a:ext uri="{FF2B5EF4-FFF2-40B4-BE49-F238E27FC236}">
                <a16:creationId xmlns:a16="http://schemas.microsoft.com/office/drawing/2014/main" id="{CF333C0C-68D2-02ED-E55D-F0AC9780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5" b="54396"/>
          <a:stretch/>
        </p:blipFill>
        <p:spPr>
          <a:xfrm>
            <a:off x="1930" y="1838957"/>
            <a:ext cx="3465955" cy="312751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F1471E4-CEE1-7B5E-1BB2-48BD3DB8AA26}"/>
              </a:ext>
            </a:extLst>
          </p:cNvPr>
          <p:cNvSpPr/>
          <p:nvPr/>
        </p:nvSpPr>
        <p:spPr>
          <a:xfrm>
            <a:off x="-96054" y="1660021"/>
            <a:ext cx="7714419" cy="355158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D3E1C-7460-53A3-1CFB-F32DC5511922}"/>
              </a:ext>
            </a:extLst>
          </p:cNvPr>
          <p:cNvSpPr/>
          <p:nvPr/>
        </p:nvSpPr>
        <p:spPr>
          <a:xfrm>
            <a:off x="7909968" y="758892"/>
            <a:ext cx="4437083" cy="49078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25CD5C-A002-BAA1-F013-C781D8798ABB}"/>
              </a:ext>
            </a:extLst>
          </p:cNvPr>
          <p:cNvSpPr/>
          <p:nvPr/>
        </p:nvSpPr>
        <p:spPr>
          <a:xfrm>
            <a:off x="12679680" y="1536810"/>
            <a:ext cx="7162800" cy="355158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568D5-C346-CB89-EBC8-8EA01814093C}"/>
              </a:ext>
            </a:extLst>
          </p:cNvPr>
          <p:cNvSpPr/>
          <p:nvPr/>
        </p:nvSpPr>
        <p:spPr>
          <a:xfrm>
            <a:off x="1470991" y="3078040"/>
            <a:ext cx="676214" cy="8348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956A86-B4C1-46E0-30EC-9DC5AFA00DE0}"/>
              </a:ext>
            </a:extLst>
          </p:cNvPr>
          <p:cNvCxnSpPr>
            <a:cxnSpLocks/>
            <a:stCxn id="6" idx="0"/>
            <a:endCxn id="28" idx="6"/>
          </p:cNvCxnSpPr>
          <p:nvPr/>
        </p:nvCxnSpPr>
        <p:spPr>
          <a:xfrm flipV="1">
            <a:off x="1809098" y="2077076"/>
            <a:ext cx="3882402" cy="1000964"/>
          </a:xfrm>
          <a:prstGeom prst="straightConnector1">
            <a:avLst/>
          </a:prstGeom>
          <a:ln w="25400">
            <a:solidFill>
              <a:schemeClr val="accent1"/>
            </a:solidFill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F23685-BA41-238F-FA98-975B5FA529E1}"/>
              </a:ext>
            </a:extLst>
          </p:cNvPr>
          <p:cNvCxnSpPr>
            <a:cxnSpLocks/>
            <a:stCxn id="6" idx="4"/>
            <a:endCxn id="28" idx="2"/>
          </p:cNvCxnSpPr>
          <p:nvPr/>
        </p:nvCxnSpPr>
        <p:spPr>
          <a:xfrm>
            <a:off x="1809098" y="3912926"/>
            <a:ext cx="3882402" cy="369074"/>
          </a:xfrm>
          <a:prstGeom prst="straightConnector1">
            <a:avLst/>
          </a:prstGeom>
          <a:ln w="25400"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891541-3058-535B-BAF6-C7DF7D672D31}"/>
              </a:ext>
            </a:extLst>
          </p:cNvPr>
          <p:cNvSpPr/>
          <p:nvPr/>
        </p:nvSpPr>
        <p:spPr>
          <a:xfrm rot="16200000">
            <a:off x="4589037" y="2616970"/>
            <a:ext cx="2204924" cy="1125135"/>
          </a:xfrm>
          <a:prstGeom prst="ellipse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35B3C1-7A7A-E87C-187D-7E130709F10F}"/>
              </a:ext>
            </a:extLst>
          </p:cNvPr>
          <p:cNvSpPr txBox="1"/>
          <p:nvPr/>
        </p:nvSpPr>
        <p:spPr>
          <a:xfrm>
            <a:off x="4294011" y="4657607"/>
            <a:ext cx="274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 One Intersection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51AE5D3-414E-EDF7-C0BA-1F950E991FCB}"/>
              </a:ext>
            </a:extLst>
          </p:cNvPr>
          <p:cNvCxnSpPr>
            <a:cxnSpLocks/>
          </p:cNvCxnSpPr>
          <p:nvPr/>
        </p:nvCxnSpPr>
        <p:spPr>
          <a:xfrm flipV="1">
            <a:off x="5830957" y="989955"/>
            <a:ext cx="2273224" cy="2233857"/>
          </a:xfrm>
          <a:prstGeom prst="straightConnector1">
            <a:avLst/>
          </a:prstGeom>
          <a:ln w="25400"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5D4CC6-1820-CE68-E95B-70D469226AE8}"/>
              </a:ext>
            </a:extLst>
          </p:cNvPr>
          <p:cNvCxnSpPr>
            <a:cxnSpLocks/>
          </p:cNvCxnSpPr>
          <p:nvPr/>
        </p:nvCxnSpPr>
        <p:spPr>
          <a:xfrm>
            <a:off x="5830957" y="3402715"/>
            <a:ext cx="2358003" cy="2108693"/>
          </a:xfrm>
          <a:prstGeom prst="straightConnector1">
            <a:avLst/>
          </a:prstGeom>
          <a:ln w="25400" cmpd="sng"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F40CFE1-D1C4-B6E8-F618-2FAF8AFE81D1}"/>
              </a:ext>
            </a:extLst>
          </p:cNvPr>
          <p:cNvGrpSpPr/>
          <p:nvPr/>
        </p:nvGrpSpPr>
        <p:grpSpPr>
          <a:xfrm>
            <a:off x="8104181" y="989956"/>
            <a:ext cx="4101348" cy="2213962"/>
            <a:chOff x="8104181" y="989956"/>
            <a:chExt cx="4101348" cy="2213962"/>
          </a:xfrm>
        </p:grpSpPr>
        <p:pic>
          <p:nvPicPr>
            <p:cNvPr id="8" name="Picture 7" descr="A map of a road&#10;&#10;AI-generated content may be incorrect.">
              <a:extLst>
                <a:ext uri="{FF2B5EF4-FFF2-40B4-BE49-F238E27FC236}">
                  <a16:creationId xmlns:a16="http://schemas.microsoft.com/office/drawing/2014/main" id="{A128AA63-D499-AF08-04CD-B513C4518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181" y="989956"/>
              <a:ext cx="4101348" cy="2213962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1DD9C05-6CE3-DD7A-3AA0-3785AC5B308A}"/>
                </a:ext>
              </a:extLst>
            </p:cNvPr>
            <p:cNvSpPr txBox="1"/>
            <p:nvPr/>
          </p:nvSpPr>
          <p:spPr>
            <a:xfrm>
              <a:off x="10233130" y="2896141"/>
              <a:ext cx="1972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Map Street View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63E667-826C-D12C-82DF-0F4F60F88DF7}"/>
              </a:ext>
            </a:extLst>
          </p:cNvPr>
          <p:cNvGrpSpPr/>
          <p:nvPr/>
        </p:nvGrpSpPr>
        <p:grpSpPr>
          <a:xfrm>
            <a:off x="12915363" y="1927749"/>
            <a:ext cx="3433279" cy="2769704"/>
            <a:chOff x="16268163" y="1854862"/>
            <a:chExt cx="3433279" cy="2769704"/>
          </a:xfrm>
        </p:grpSpPr>
        <p:pic>
          <p:nvPicPr>
            <p:cNvPr id="12" name="Picture 11" descr="A screenshot of a map&#10;&#10;AI-generated content may be incorrect.">
              <a:extLst>
                <a:ext uri="{FF2B5EF4-FFF2-40B4-BE49-F238E27FC236}">
                  <a16:creationId xmlns:a16="http://schemas.microsoft.com/office/drawing/2014/main" id="{6F9140D8-6468-2F3E-42E0-84AA6BB67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8163" y="1854862"/>
              <a:ext cx="3433279" cy="276970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80A85-589D-25AB-983C-72FB6EC05DD2}"/>
                </a:ext>
              </a:extLst>
            </p:cNvPr>
            <p:cNvSpPr txBox="1"/>
            <p:nvPr/>
          </p:nvSpPr>
          <p:spPr>
            <a:xfrm>
              <a:off x="18578147" y="1854862"/>
              <a:ext cx="112329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GMNS 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28E6308-C151-9B2B-9D48-B84400C6343E}"/>
              </a:ext>
            </a:extLst>
          </p:cNvPr>
          <p:cNvGrpSpPr/>
          <p:nvPr/>
        </p:nvGrpSpPr>
        <p:grpSpPr>
          <a:xfrm>
            <a:off x="16706161" y="1883724"/>
            <a:ext cx="2889526" cy="2857753"/>
            <a:chOff x="12857704" y="1854862"/>
            <a:chExt cx="2889526" cy="2857753"/>
          </a:xfrm>
        </p:grpSpPr>
        <p:pic>
          <p:nvPicPr>
            <p:cNvPr id="14" name="Picture 13" descr="A cross-section of a road&#10;&#10;AI-generated content may be incorrect.">
              <a:extLst>
                <a:ext uri="{FF2B5EF4-FFF2-40B4-BE49-F238E27FC236}">
                  <a16:creationId xmlns:a16="http://schemas.microsoft.com/office/drawing/2014/main" id="{D35B718A-AD05-A9B3-0ADC-ACA474325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7704" y="1854863"/>
              <a:ext cx="2889526" cy="285775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E00427-5B75-95BF-F400-7BE972EB3028}"/>
                </a:ext>
              </a:extLst>
            </p:cNvPr>
            <p:cNvSpPr txBox="1"/>
            <p:nvPr/>
          </p:nvSpPr>
          <p:spPr>
            <a:xfrm>
              <a:off x="14623935" y="1854862"/>
              <a:ext cx="112329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SUMO View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B5A4892-63BF-BA6A-D669-799C3B42BB44}"/>
              </a:ext>
            </a:extLst>
          </p:cNvPr>
          <p:cNvGrpSpPr/>
          <p:nvPr/>
        </p:nvGrpSpPr>
        <p:grpSpPr>
          <a:xfrm>
            <a:off x="8104181" y="3390635"/>
            <a:ext cx="4101348" cy="2120773"/>
            <a:chOff x="8104181" y="3390635"/>
            <a:chExt cx="4101348" cy="2120773"/>
          </a:xfrm>
        </p:grpSpPr>
        <p:pic>
          <p:nvPicPr>
            <p:cNvPr id="10" name="Picture 9" descr="An aerial view of a street intersection&#10;&#10;AI-generated content may be incorrect.">
              <a:extLst>
                <a:ext uri="{FF2B5EF4-FFF2-40B4-BE49-F238E27FC236}">
                  <a16:creationId xmlns:a16="http://schemas.microsoft.com/office/drawing/2014/main" id="{3F1475EA-BC25-2ECC-6374-E1442D85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181" y="3390635"/>
              <a:ext cx="4101348" cy="212077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6CA3AD-E621-85BE-4EF6-648F1FFDA468}"/>
                </a:ext>
              </a:extLst>
            </p:cNvPr>
            <p:cNvSpPr txBox="1"/>
            <p:nvPr/>
          </p:nvSpPr>
          <p:spPr>
            <a:xfrm>
              <a:off x="10329214" y="5182891"/>
              <a:ext cx="1780229" cy="307777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Map 3D View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F5FE0C1-1198-F5AD-267D-8307D2C2C577}"/>
                </a:ext>
              </a:extLst>
            </p:cNvPr>
            <p:cNvSpPr/>
            <p:nvPr/>
          </p:nvSpPr>
          <p:spPr>
            <a:xfrm>
              <a:off x="9780270" y="5088393"/>
              <a:ext cx="91440" cy="80166"/>
            </a:xfrm>
            <a:prstGeom prst="rect">
              <a:avLst/>
            </a:prstGeom>
            <a:solidFill>
              <a:srgbClr val="5D72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BD4EE6E-C339-33B6-8E84-B7DF0D95C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550" y="5128476"/>
              <a:ext cx="10668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88C89F1-6A63-174F-6265-9DBFEED00B5D}"/>
                </a:ext>
              </a:extLst>
            </p:cNvPr>
            <p:cNvCxnSpPr/>
            <p:nvPr/>
          </p:nvCxnSpPr>
          <p:spPr>
            <a:xfrm>
              <a:off x="9832491" y="5128476"/>
              <a:ext cx="0" cy="419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B8F28E64-8471-2774-0263-225F7243DE4A}"/>
              </a:ext>
            </a:extLst>
          </p:cNvPr>
          <p:cNvSpPr/>
          <p:nvPr/>
        </p:nvSpPr>
        <p:spPr>
          <a:xfrm>
            <a:off x="12322161" y="3179537"/>
            <a:ext cx="348488" cy="484632"/>
          </a:xfrm>
          <a:prstGeom prst="stripedRightArrow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8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map&#10;&#10;AI-generated content may be incorrect.">
            <a:extLst>
              <a:ext uri="{FF2B5EF4-FFF2-40B4-BE49-F238E27FC236}">
                <a16:creationId xmlns:a16="http://schemas.microsoft.com/office/drawing/2014/main" id="{16069BB7-963A-EDB8-03FF-B1972A6B3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20" y="1639872"/>
            <a:ext cx="4394258" cy="3754718"/>
          </a:xfrm>
          <a:prstGeom prst="rect">
            <a:avLst/>
          </a:prstGeom>
        </p:spPr>
      </p:pic>
      <p:pic>
        <p:nvPicPr>
          <p:cNvPr id="11" name="Picture 10" descr="Map&#10;&#10;AI-generated content may be incorrect.">
            <a:extLst>
              <a:ext uri="{FF2B5EF4-FFF2-40B4-BE49-F238E27FC236}">
                <a16:creationId xmlns:a16="http://schemas.microsoft.com/office/drawing/2014/main" id="{45DCA3CB-2162-C915-7ECC-0B15C6A00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96" y="1639872"/>
            <a:ext cx="3232743" cy="37547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975AA6-3C19-5AAD-0777-CB7D0A38C74F}"/>
              </a:ext>
            </a:extLst>
          </p:cNvPr>
          <p:cNvSpPr txBox="1"/>
          <p:nvPr/>
        </p:nvSpPr>
        <p:spPr>
          <a:xfrm>
            <a:off x="360947" y="649705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GMNS Standard Network</a:t>
            </a:r>
          </a:p>
        </p:txBody>
      </p:sp>
    </p:spTree>
    <p:extLst>
      <p:ext uri="{BB962C8B-B14F-4D97-AF65-F5344CB8AC3E}">
        <p14:creationId xmlns:p14="http://schemas.microsoft.com/office/powerpoint/2010/main" val="322442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7CA65-7E13-6F63-29FA-90592CB66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F977CD-B7E0-9F70-9F3F-A9E980BA76C4}"/>
              </a:ext>
            </a:extLst>
          </p:cNvPr>
          <p:cNvSpPr txBox="1"/>
          <p:nvPr/>
        </p:nvSpPr>
        <p:spPr>
          <a:xfrm>
            <a:off x="335547" y="458147"/>
            <a:ext cx="8087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Synchro UTDF Network  -  GMNS Network  -  SUMO Network </a:t>
            </a:r>
          </a:p>
          <a:p>
            <a:r>
              <a:rPr lang="en-US" sz="2400" dirty="0"/>
              <a:t>(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755 intersections, including 227 signalized intersections</a:t>
            </a:r>
            <a:r>
              <a:rPr lang="en-US" sz="2400" dirty="0"/>
              <a:t>) </a:t>
            </a:r>
          </a:p>
        </p:txBody>
      </p:sp>
      <p:pic>
        <p:nvPicPr>
          <p:cNvPr id="3" name="Picture 2" descr="Diagram, schematic&#10;&#10;AI-generated content may be incorrect.">
            <a:extLst>
              <a:ext uri="{FF2B5EF4-FFF2-40B4-BE49-F238E27FC236}">
                <a16:creationId xmlns:a16="http://schemas.microsoft.com/office/drawing/2014/main" id="{8B5A33EF-9790-FBF9-87E2-8C6201F7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7" y="1358905"/>
            <a:ext cx="3391277" cy="5177942"/>
          </a:xfrm>
          <a:prstGeom prst="rect">
            <a:avLst/>
          </a:prstGeom>
        </p:spPr>
      </p:pic>
      <p:pic>
        <p:nvPicPr>
          <p:cNvPr id="4" name="Picture 3" descr="Diagram, engineering drawing, schematic&#10;&#10;AI-generated content may be incorrect.">
            <a:extLst>
              <a:ext uri="{FF2B5EF4-FFF2-40B4-BE49-F238E27FC236}">
                <a16:creationId xmlns:a16="http://schemas.microsoft.com/office/drawing/2014/main" id="{0226DE4D-ABF8-0900-62CC-60075BBBA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338" y="1394518"/>
            <a:ext cx="3391277" cy="5142329"/>
          </a:xfrm>
          <a:prstGeom prst="rect">
            <a:avLst/>
          </a:prstGeom>
        </p:spPr>
      </p:pic>
      <p:pic>
        <p:nvPicPr>
          <p:cNvPr id="6" name="Picture 5" descr="Map&#10;&#10;AI-generated content may be incorrect.">
            <a:extLst>
              <a:ext uri="{FF2B5EF4-FFF2-40B4-BE49-F238E27FC236}">
                <a16:creationId xmlns:a16="http://schemas.microsoft.com/office/drawing/2014/main" id="{26BD5875-AFFE-10C4-C506-BEA055356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73" y="1394518"/>
            <a:ext cx="3804616" cy="5142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3E9BC8-6C46-903D-2C84-E4E83C3D342F}"/>
              </a:ext>
            </a:extLst>
          </p:cNvPr>
          <p:cNvSpPr txBox="1"/>
          <p:nvPr/>
        </p:nvSpPr>
        <p:spPr>
          <a:xfrm>
            <a:off x="1081666" y="6488668"/>
            <a:ext cx="189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 in Synchro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8FC6E-0212-EC65-5CB7-33A2A03A1945}"/>
              </a:ext>
            </a:extLst>
          </p:cNvPr>
          <p:cNvSpPr txBox="1"/>
          <p:nvPr/>
        </p:nvSpPr>
        <p:spPr>
          <a:xfrm>
            <a:off x="9431769" y="6484387"/>
            <a:ext cx="189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 in SUMO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0DB1D-240F-5F72-942D-30B2E584EE20}"/>
              </a:ext>
            </a:extLst>
          </p:cNvPr>
          <p:cNvSpPr txBox="1"/>
          <p:nvPr/>
        </p:nvSpPr>
        <p:spPr>
          <a:xfrm>
            <a:off x="4172773" y="6484387"/>
            <a:ext cx="3951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 in Kepler.gl, or QGIS, ArcMap …</a:t>
            </a:r>
          </a:p>
        </p:txBody>
      </p:sp>
    </p:spTree>
    <p:extLst>
      <p:ext uri="{BB962C8B-B14F-4D97-AF65-F5344CB8AC3E}">
        <p14:creationId xmlns:p14="http://schemas.microsoft.com/office/powerpoint/2010/main" val="15513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6B435-5D84-D2ED-0D2E-C67E0C33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een background with lines and dots&#10;&#10;AI-generated content may be incorrect.">
            <a:extLst>
              <a:ext uri="{FF2B5EF4-FFF2-40B4-BE49-F238E27FC236}">
                <a16:creationId xmlns:a16="http://schemas.microsoft.com/office/drawing/2014/main" id="{65B8834E-A626-43C9-641A-3DA77B808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t="48489" r="48665" b="15123"/>
          <a:stretch/>
        </p:blipFill>
        <p:spPr>
          <a:xfrm>
            <a:off x="3949356" y="1838960"/>
            <a:ext cx="3600594" cy="2551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green screen shot of a green screen&#10;&#10;AI-generated content may be incorrect.">
            <a:extLst>
              <a:ext uri="{FF2B5EF4-FFF2-40B4-BE49-F238E27FC236}">
                <a16:creationId xmlns:a16="http://schemas.microsoft.com/office/drawing/2014/main" id="{DAE6CA52-797C-B72E-DC85-2F041D46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5" b="54396"/>
          <a:stretch/>
        </p:blipFill>
        <p:spPr>
          <a:xfrm>
            <a:off x="76361" y="1838957"/>
            <a:ext cx="3465955" cy="312751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24D80CD2-62AF-41B8-EDCF-632C997C99FB}"/>
              </a:ext>
            </a:extLst>
          </p:cNvPr>
          <p:cNvSpPr/>
          <p:nvPr/>
        </p:nvSpPr>
        <p:spPr>
          <a:xfrm>
            <a:off x="1" y="1660021"/>
            <a:ext cx="7634176" cy="355158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CF115-74B1-6635-053A-5A16F63DA5A0}"/>
              </a:ext>
            </a:extLst>
          </p:cNvPr>
          <p:cNvSpPr/>
          <p:nvPr/>
        </p:nvSpPr>
        <p:spPr>
          <a:xfrm>
            <a:off x="7716349" y="769870"/>
            <a:ext cx="4437083" cy="57452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67DE74-CEB6-D354-D372-801D192A56EE}"/>
              </a:ext>
            </a:extLst>
          </p:cNvPr>
          <p:cNvSpPr/>
          <p:nvPr/>
        </p:nvSpPr>
        <p:spPr>
          <a:xfrm>
            <a:off x="1545422" y="3078040"/>
            <a:ext cx="676214" cy="8348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312582-0A86-5C2A-423D-3B6BF0B58920}"/>
              </a:ext>
            </a:extLst>
          </p:cNvPr>
          <p:cNvCxnSpPr>
            <a:cxnSpLocks/>
            <a:stCxn id="6" idx="0"/>
            <a:endCxn id="28" idx="6"/>
          </p:cNvCxnSpPr>
          <p:nvPr/>
        </p:nvCxnSpPr>
        <p:spPr>
          <a:xfrm flipV="1">
            <a:off x="1883529" y="2077076"/>
            <a:ext cx="3882402" cy="1000964"/>
          </a:xfrm>
          <a:prstGeom prst="straightConnector1">
            <a:avLst/>
          </a:prstGeom>
          <a:ln w="25400">
            <a:solidFill>
              <a:schemeClr val="accent1"/>
            </a:solidFill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E4E89B-9BFB-2CD1-EEF0-BA4F4D1C8870}"/>
              </a:ext>
            </a:extLst>
          </p:cNvPr>
          <p:cNvCxnSpPr>
            <a:cxnSpLocks/>
            <a:stCxn id="6" idx="4"/>
            <a:endCxn id="28" idx="2"/>
          </p:cNvCxnSpPr>
          <p:nvPr/>
        </p:nvCxnSpPr>
        <p:spPr>
          <a:xfrm>
            <a:off x="1883529" y="3912926"/>
            <a:ext cx="3882402" cy="369074"/>
          </a:xfrm>
          <a:prstGeom prst="straightConnector1">
            <a:avLst/>
          </a:prstGeom>
          <a:ln w="25400"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87F83F2-1527-FB62-62E8-26498387A0FC}"/>
              </a:ext>
            </a:extLst>
          </p:cNvPr>
          <p:cNvSpPr/>
          <p:nvPr/>
        </p:nvSpPr>
        <p:spPr>
          <a:xfrm rot="16200000">
            <a:off x="4663468" y="2616970"/>
            <a:ext cx="2204924" cy="1125135"/>
          </a:xfrm>
          <a:prstGeom prst="ellipse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3178E3-80A8-A6E3-F397-4AAF0CE62A51}"/>
              </a:ext>
            </a:extLst>
          </p:cNvPr>
          <p:cNvSpPr txBox="1"/>
          <p:nvPr/>
        </p:nvSpPr>
        <p:spPr>
          <a:xfrm>
            <a:off x="4368442" y="4657607"/>
            <a:ext cx="274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 One Intersection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AEA551-F66F-5923-6845-1C9F994607BB}"/>
              </a:ext>
            </a:extLst>
          </p:cNvPr>
          <p:cNvCxnSpPr>
            <a:cxnSpLocks/>
          </p:cNvCxnSpPr>
          <p:nvPr/>
        </p:nvCxnSpPr>
        <p:spPr>
          <a:xfrm flipV="1">
            <a:off x="5830957" y="989955"/>
            <a:ext cx="2273224" cy="2233857"/>
          </a:xfrm>
          <a:prstGeom prst="straightConnector1">
            <a:avLst/>
          </a:prstGeom>
          <a:ln w="25400"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DA2DE6A-8487-425D-ADDF-34BD33DF1090}"/>
              </a:ext>
            </a:extLst>
          </p:cNvPr>
          <p:cNvCxnSpPr>
            <a:cxnSpLocks/>
          </p:cNvCxnSpPr>
          <p:nvPr/>
        </p:nvCxnSpPr>
        <p:spPr>
          <a:xfrm>
            <a:off x="5830957" y="3402715"/>
            <a:ext cx="2358003" cy="2108693"/>
          </a:xfrm>
          <a:prstGeom prst="straightConnector1">
            <a:avLst/>
          </a:prstGeom>
          <a:ln w="25400" cmpd="sng"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B9428E-B179-DAD8-C48A-A6BD4D4C7FFE}"/>
              </a:ext>
            </a:extLst>
          </p:cNvPr>
          <p:cNvGrpSpPr/>
          <p:nvPr/>
        </p:nvGrpSpPr>
        <p:grpSpPr>
          <a:xfrm>
            <a:off x="7910562" y="1000935"/>
            <a:ext cx="4101348" cy="2213962"/>
            <a:chOff x="8104181" y="989956"/>
            <a:chExt cx="4101348" cy="2213962"/>
          </a:xfrm>
        </p:grpSpPr>
        <p:pic>
          <p:nvPicPr>
            <p:cNvPr id="8" name="Picture 7" descr="A map of a road&#10;&#10;AI-generated content may be incorrect.">
              <a:extLst>
                <a:ext uri="{FF2B5EF4-FFF2-40B4-BE49-F238E27FC236}">
                  <a16:creationId xmlns:a16="http://schemas.microsoft.com/office/drawing/2014/main" id="{BC8361FA-34FD-2505-4D64-93C3AA999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181" y="989956"/>
              <a:ext cx="4101348" cy="2213962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B56E36-58B7-4157-2A30-1A97C19CDCBD}"/>
                </a:ext>
              </a:extLst>
            </p:cNvPr>
            <p:cNvSpPr txBox="1"/>
            <p:nvPr/>
          </p:nvSpPr>
          <p:spPr>
            <a:xfrm>
              <a:off x="10233130" y="2896141"/>
              <a:ext cx="1972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Map Street View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CDAEAC0-8679-5293-4FD5-1AFCEF6E4CEE}"/>
              </a:ext>
            </a:extLst>
          </p:cNvPr>
          <p:cNvGrpSpPr/>
          <p:nvPr/>
        </p:nvGrpSpPr>
        <p:grpSpPr>
          <a:xfrm>
            <a:off x="7910562" y="3401614"/>
            <a:ext cx="4101348" cy="2903936"/>
            <a:chOff x="8104181" y="3390635"/>
            <a:chExt cx="4101348" cy="2120773"/>
          </a:xfrm>
        </p:grpSpPr>
        <p:pic>
          <p:nvPicPr>
            <p:cNvPr id="10" name="Picture 9" descr="An aerial view of a street intersection&#10;&#10;AI-generated content may be incorrect.">
              <a:extLst>
                <a:ext uri="{FF2B5EF4-FFF2-40B4-BE49-F238E27FC236}">
                  <a16:creationId xmlns:a16="http://schemas.microsoft.com/office/drawing/2014/main" id="{59581741-F817-A517-E75C-077B7797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181" y="3390635"/>
              <a:ext cx="4101348" cy="212077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9E464F3-70DE-DCDA-05CA-FD4229088C04}"/>
                </a:ext>
              </a:extLst>
            </p:cNvPr>
            <p:cNvSpPr txBox="1"/>
            <p:nvPr/>
          </p:nvSpPr>
          <p:spPr>
            <a:xfrm>
              <a:off x="10329214" y="5182891"/>
              <a:ext cx="1780229" cy="307777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Map 3D View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2DE3276-093E-89D9-70DE-8AAAB5AD9A49}"/>
                </a:ext>
              </a:extLst>
            </p:cNvPr>
            <p:cNvSpPr/>
            <p:nvPr/>
          </p:nvSpPr>
          <p:spPr>
            <a:xfrm>
              <a:off x="9780270" y="5088393"/>
              <a:ext cx="91440" cy="80166"/>
            </a:xfrm>
            <a:prstGeom prst="rect">
              <a:avLst/>
            </a:prstGeom>
            <a:solidFill>
              <a:srgbClr val="5D72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7BE5D67-40C8-E2E8-6B9D-C1389E8A8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550" y="5128476"/>
              <a:ext cx="10668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6522BF-FBDF-5F37-1B1D-379ED1B171DC}"/>
                </a:ext>
              </a:extLst>
            </p:cNvPr>
            <p:cNvCxnSpPr/>
            <p:nvPr/>
          </p:nvCxnSpPr>
          <p:spPr>
            <a:xfrm>
              <a:off x="9832491" y="5128476"/>
              <a:ext cx="0" cy="419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97982C-2E37-D474-5E5E-883C47BFA9CC}"/>
              </a:ext>
            </a:extLst>
          </p:cNvPr>
          <p:cNvSpPr txBox="1"/>
          <p:nvPr/>
        </p:nvSpPr>
        <p:spPr>
          <a:xfrm>
            <a:off x="101169" y="499584"/>
            <a:ext cx="7005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Synchro UTDF Network  - Selection one intersection</a:t>
            </a:r>
          </a:p>
        </p:txBody>
      </p:sp>
    </p:spTree>
    <p:extLst>
      <p:ext uri="{BB962C8B-B14F-4D97-AF65-F5344CB8AC3E}">
        <p14:creationId xmlns:p14="http://schemas.microsoft.com/office/powerpoint/2010/main" val="158724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A5024-BCCD-5C86-A71E-EC318D35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36D2262-E80E-B4AB-8398-2FABDBD72819}"/>
              </a:ext>
            </a:extLst>
          </p:cNvPr>
          <p:cNvSpPr/>
          <p:nvPr/>
        </p:nvSpPr>
        <p:spPr>
          <a:xfrm>
            <a:off x="467368" y="1063680"/>
            <a:ext cx="11553182" cy="545454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60A406-E083-ACBE-82D0-413DD6787567}"/>
              </a:ext>
            </a:extLst>
          </p:cNvPr>
          <p:cNvGrpSpPr/>
          <p:nvPr/>
        </p:nvGrpSpPr>
        <p:grpSpPr>
          <a:xfrm>
            <a:off x="680341" y="1330077"/>
            <a:ext cx="5284470" cy="4921746"/>
            <a:chOff x="16268163" y="1854862"/>
            <a:chExt cx="3433279" cy="2769704"/>
          </a:xfrm>
        </p:grpSpPr>
        <p:pic>
          <p:nvPicPr>
            <p:cNvPr id="12" name="Picture 11" descr="A screenshot of a map&#10;&#10;AI-generated content may be incorrect.">
              <a:extLst>
                <a:ext uri="{FF2B5EF4-FFF2-40B4-BE49-F238E27FC236}">
                  <a16:creationId xmlns:a16="http://schemas.microsoft.com/office/drawing/2014/main" id="{FEF80F92-CA41-58AA-5F73-FD987227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8163" y="1854862"/>
              <a:ext cx="3433279" cy="276970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3B3C78-2211-AB19-47D8-DC5317C69CFE}"/>
                </a:ext>
              </a:extLst>
            </p:cNvPr>
            <p:cNvSpPr txBox="1"/>
            <p:nvPr/>
          </p:nvSpPr>
          <p:spPr>
            <a:xfrm>
              <a:off x="18578147" y="1854862"/>
              <a:ext cx="112329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GMNS 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BBE9F8-60F4-F3AD-E288-89E4253C7C89}"/>
              </a:ext>
            </a:extLst>
          </p:cNvPr>
          <p:cNvGrpSpPr/>
          <p:nvPr/>
        </p:nvGrpSpPr>
        <p:grpSpPr>
          <a:xfrm>
            <a:off x="6477000" y="1330076"/>
            <a:ext cx="5284470" cy="4921747"/>
            <a:chOff x="12857704" y="1854862"/>
            <a:chExt cx="2889526" cy="2857753"/>
          </a:xfrm>
        </p:grpSpPr>
        <p:pic>
          <p:nvPicPr>
            <p:cNvPr id="14" name="Picture 13" descr="A cross-section of a road&#10;&#10;AI-generated content may be incorrect.">
              <a:extLst>
                <a:ext uri="{FF2B5EF4-FFF2-40B4-BE49-F238E27FC236}">
                  <a16:creationId xmlns:a16="http://schemas.microsoft.com/office/drawing/2014/main" id="{E3DE6E06-F94F-71CF-0FA8-BDE7BC79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7704" y="1854863"/>
              <a:ext cx="2889526" cy="285775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4A25041-2917-FC09-A320-87E0365A19D7}"/>
                </a:ext>
              </a:extLst>
            </p:cNvPr>
            <p:cNvSpPr txBox="1"/>
            <p:nvPr/>
          </p:nvSpPr>
          <p:spPr>
            <a:xfrm>
              <a:off x="14623935" y="1854862"/>
              <a:ext cx="112329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SUMO View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B72055-3C95-A264-E413-AD68D8D60293}"/>
              </a:ext>
            </a:extLst>
          </p:cNvPr>
          <p:cNvSpPr txBox="1"/>
          <p:nvPr/>
        </p:nvSpPr>
        <p:spPr>
          <a:xfrm>
            <a:off x="335086" y="335618"/>
            <a:ext cx="7005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Synchro UTDF Network  - Selection one intersection</a:t>
            </a:r>
          </a:p>
        </p:txBody>
      </p:sp>
    </p:spTree>
    <p:extLst>
      <p:ext uri="{BB962C8B-B14F-4D97-AF65-F5344CB8AC3E}">
        <p14:creationId xmlns:p14="http://schemas.microsoft.com/office/powerpoint/2010/main" val="377252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15F2-B825-821A-0662-1FCB6418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, schematic&#10;&#10;AI-generated content may be incorrect.">
            <a:extLst>
              <a:ext uri="{FF2B5EF4-FFF2-40B4-BE49-F238E27FC236}">
                <a16:creationId xmlns:a16="http://schemas.microsoft.com/office/drawing/2014/main" id="{01828209-78DC-BBA2-C2A9-058292B57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78" y="1299409"/>
            <a:ext cx="3201597" cy="4888331"/>
          </a:xfrm>
          <a:prstGeom prst="rect">
            <a:avLst/>
          </a:prstGeom>
        </p:spPr>
      </p:pic>
      <p:pic>
        <p:nvPicPr>
          <p:cNvPr id="17" name="Picture 16" descr="Diagram, engineering drawing, schematic&#10;&#10;AI-generated content may be incorrect.">
            <a:extLst>
              <a:ext uri="{FF2B5EF4-FFF2-40B4-BE49-F238E27FC236}">
                <a16:creationId xmlns:a16="http://schemas.microsoft.com/office/drawing/2014/main" id="{EF325A69-7AFC-4774-D481-67646A51A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04" y="1299409"/>
            <a:ext cx="3223770" cy="4888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491B1-1EC4-B21B-68E1-BB68DFB26B43}"/>
              </a:ext>
            </a:extLst>
          </p:cNvPr>
          <p:cNvSpPr txBox="1"/>
          <p:nvPr/>
        </p:nvSpPr>
        <p:spPr>
          <a:xfrm>
            <a:off x="505326" y="409073"/>
            <a:ext cx="305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UTDF-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GMNS</a:t>
            </a:r>
            <a:r>
              <a:rPr lang="en-US" dirty="0"/>
              <a:t>-SUMO Network</a:t>
            </a:r>
          </a:p>
        </p:txBody>
      </p:sp>
    </p:spTree>
    <p:extLst>
      <p:ext uri="{BB962C8B-B14F-4D97-AF65-F5344CB8AC3E}">
        <p14:creationId xmlns:p14="http://schemas.microsoft.com/office/powerpoint/2010/main" val="9116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A559-E465-4480-9B26-4BFDAFE0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een background with lines and dots&#10;&#10;AI-generated content may be incorrect.">
            <a:extLst>
              <a:ext uri="{FF2B5EF4-FFF2-40B4-BE49-F238E27FC236}">
                <a16:creationId xmlns:a16="http://schemas.microsoft.com/office/drawing/2014/main" id="{147F3C74-56CB-5083-D5B6-507602D0B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t="48489" r="48665" b="15123"/>
          <a:stretch/>
        </p:blipFill>
        <p:spPr>
          <a:xfrm>
            <a:off x="5796321" y="1838960"/>
            <a:ext cx="3600594" cy="2551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green screen shot of a green screen&#10;&#10;AI-generated content may be incorrect.">
            <a:extLst>
              <a:ext uri="{FF2B5EF4-FFF2-40B4-BE49-F238E27FC236}">
                <a16:creationId xmlns:a16="http://schemas.microsoft.com/office/drawing/2014/main" id="{2A06A2E3-1FE1-CE03-F814-528A6F002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5" b="54396"/>
          <a:stretch/>
        </p:blipFill>
        <p:spPr>
          <a:xfrm>
            <a:off x="1923326" y="1838957"/>
            <a:ext cx="3465955" cy="312751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B6A3473-5908-622B-6ACA-05DED79A9ECE}"/>
              </a:ext>
            </a:extLst>
          </p:cNvPr>
          <p:cNvSpPr/>
          <p:nvPr/>
        </p:nvSpPr>
        <p:spPr>
          <a:xfrm>
            <a:off x="1825342" y="1660021"/>
            <a:ext cx="7714419" cy="355158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C1A2B-2836-7C80-3979-70A27669739A}"/>
              </a:ext>
            </a:extLst>
          </p:cNvPr>
          <p:cNvSpPr/>
          <p:nvPr/>
        </p:nvSpPr>
        <p:spPr>
          <a:xfrm>
            <a:off x="3392387" y="3078040"/>
            <a:ext cx="676214" cy="8348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7F410-008B-684F-BCD3-72192BD39A72}"/>
              </a:ext>
            </a:extLst>
          </p:cNvPr>
          <p:cNvCxnSpPr>
            <a:cxnSpLocks/>
            <a:stCxn id="6" idx="0"/>
            <a:endCxn id="28" idx="6"/>
          </p:cNvCxnSpPr>
          <p:nvPr/>
        </p:nvCxnSpPr>
        <p:spPr>
          <a:xfrm flipV="1">
            <a:off x="3730494" y="2077076"/>
            <a:ext cx="3882402" cy="1000964"/>
          </a:xfrm>
          <a:prstGeom prst="straightConnector1">
            <a:avLst/>
          </a:prstGeom>
          <a:ln w="25400">
            <a:solidFill>
              <a:schemeClr val="accent1"/>
            </a:solidFill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D43F21-FAA3-A5A1-44CA-96806B4B57B1}"/>
              </a:ext>
            </a:extLst>
          </p:cNvPr>
          <p:cNvCxnSpPr>
            <a:cxnSpLocks/>
            <a:stCxn id="6" idx="4"/>
            <a:endCxn id="28" idx="2"/>
          </p:cNvCxnSpPr>
          <p:nvPr/>
        </p:nvCxnSpPr>
        <p:spPr>
          <a:xfrm>
            <a:off x="3730494" y="3912926"/>
            <a:ext cx="3882402" cy="369074"/>
          </a:xfrm>
          <a:prstGeom prst="straightConnector1">
            <a:avLst/>
          </a:prstGeom>
          <a:ln w="25400">
            <a:prstDash val="lgDashDot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ED91AA-9F35-F5E7-4AE6-321F785F1B99}"/>
              </a:ext>
            </a:extLst>
          </p:cNvPr>
          <p:cNvSpPr/>
          <p:nvPr/>
        </p:nvSpPr>
        <p:spPr>
          <a:xfrm rot="16200000">
            <a:off x="6510433" y="2616970"/>
            <a:ext cx="2204924" cy="1125135"/>
          </a:xfrm>
          <a:prstGeom prst="ellipse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493497-5FE3-02FF-8BC1-85366101D90B}"/>
              </a:ext>
            </a:extLst>
          </p:cNvPr>
          <p:cNvSpPr txBox="1"/>
          <p:nvPr/>
        </p:nvSpPr>
        <p:spPr>
          <a:xfrm>
            <a:off x="5667179" y="4630862"/>
            <a:ext cx="385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Intersection: University Dr &amp; Mill Dr</a:t>
            </a:r>
          </a:p>
        </p:txBody>
      </p:sp>
    </p:spTree>
    <p:extLst>
      <p:ext uri="{BB962C8B-B14F-4D97-AF65-F5344CB8AC3E}">
        <p14:creationId xmlns:p14="http://schemas.microsoft.com/office/powerpoint/2010/main" val="341496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4CF43-B23B-A02F-2374-99981BE4A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E0834E5-C055-37A0-8A38-5041A212C79C}"/>
              </a:ext>
            </a:extLst>
          </p:cNvPr>
          <p:cNvSpPr/>
          <p:nvPr/>
        </p:nvSpPr>
        <p:spPr>
          <a:xfrm>
            <a:off x="3408218" y="336884"/>
            <a:ext cx="5412509" cy="57270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C10D060-F2A3-83AE-CA89-C0926DBA6E17}"/>
              </a:ext>
            </a:extLst>
          </p:cNvPr>
          <p:cNvGrpSpPr/>
          <p:nvPr/>
        </p:nvGrpSpPr>
        <p:grpSpPr>
          <a:xfrm>
            <a:off x="3518277" y="445954"/>
            <a:ext cx="5231398" cy="2770488"/>
            <a:chOff x="8104181" y="989956"/>
            <a:chExt cx="4166259" cy="2213962"/>
          </a:xfrm>
        </p:grpSpPr>
        <p:pic>
          <p:nvPicPr>
            <p:cNvPr id="8" name="Picture 7" descr="A map of a road&#10;&#10;AI-generated content may be incorrect.">
              <a:extLst>
                <a:ext uri="{FF2B5EF4-FFF2-40B4-BE49-F238E27FC236}">
                  <a16:creationId xmlns:a16="http://schemas.microsoft.com/office/drawing/2014/main" id="{94283418-5452-3C4A-7526-5CD4A7957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181" y="989956"/>
              <a:ext cx="4101348" cy="2213962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9E1A8D-AA13-F12D-CC41-CE45CD7FBCB0}"/>
                </a:ext>
              </a:extLst>
            </p:cNvPr>
            <p:cNvSpPr txBox="1"/>
            <p:nvPr/>
          </p:nvSpPr>
          <p:spPr>
            <a:xfrm>
              <a:off x="10596212" y="2878570"/>
              <a:ext cx="1674228" cy="24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Map Street View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2EF6587-83D2-C4F6-EEC5-B32D232C9A27}"/>
              </a:ext>
            </a:extLst>
          </p:cNvPr>
          <p:cNvGrpSpPr/>
          <p:nvPr/>
        </p:nvGrpSpPr>
        <p:grpSpPr>
          <a:xfrm>
            <a:off x="3518277" y="3325511"/>
            <a:ext cx="5149892" cy="2618087"/>
            <a:chOff x="8104181" y="3390635"/>
            <a:chExt cx="4101348" cy="2120773"/>
          </a:xfrm>
        </p:grpSpPr>
        <p:pic>
          <p:nvPicPr>
            <p:cNvPr id="10" name="Picture 9" descr="An aerial view of a street intersection&#10;&#10;AI-generated content may be incorrect.">
              <a:extLst>
                <a:ext uri="{FF2B5EF4-FFF2-40B4-BE49-F238E27FC236}">
                  <a16:creationId xmlns:a16="http://schemas.microsoft.com/office/drawing/2014/main" id="{93F5B598-A3FE-F678-3AF9-AF2D23EE8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181" y="3390635"/>
              <a:ext cx="4101348" cy="212077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A83A7F-94ED-2F6E-5DFB-09E08AB50BBE}"/>
                </a:ext>
              </a:extLst>
            </p:cNvPr>
            <p:cNvSpPr txBox="1"/>
            <p:nvPr/>
          </p:nvSpPr>
          <p:spPr>
            <a:xfrm>
              <a:off x="10520853" y="5186169"/>
              <a:ext cx="1475938" cy="249314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Map 3D View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1479DF4-4568-9D2F-8717-FE65C91D351B}"/>
                </a:ext>
              </a:extLst>
            </p:cNvPr>
            <p:cNvSpPr/>
            <p:nvPr/>
          </p:nvSpPr>
          <p:spPr>
            <a:xfrm>
              <a:off x="9780270" y="5088393"/>
              <a:ext cx="91440" cy="80166"/>
            </a:xfrm>
            <a:prstGeom prst="rect">
              <a:avLst/>
            </a:prstGeom>
            <a:solidFill>
              <a:srgbClr val="5D72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1990366-6F1B-22D2-E162-636DEB4F2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550" y="5128476"/>
              <a:ext cx="10668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A9224D1-C2B9-1B8F-FDA6-10D3F3CD5898}"/>
                </a:ext>
              </a:extLst>
            </p:cNvPr>
            <p:cNvCxnSpPr/>
            <p:nvPr/>
          </p:nvCxnSpPr>
          <p:spPr>
            <a:xfrm>
              <a:off x="9832491" y="5128476"/>
              <a:ext cx="0" cy="419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591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52009-2551-139B-8FD7-C5063DD55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F7903D4-7EE0-D3E2-51AC-19B8500D925C}"/>
              </a:ext>
            </a:extLst>
          </p:cNvPr>
          <p:cNvSpPr/>
          <p:nvPr/>
        </p:nvSpPr>
        <p:spPr>
          <a:xfrm>
            <a:off x="1260763" y="1147568"/>
            <a:ext cx="9670473" cy="456286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BFF2294-81D1-2512-96A5-7E4BDEC5681B}"/>
              </a:ext>
            </a:extLst>
          </p:cNvPr>
          <p:cNvGrpSpPr/>
          <p:nvPr/>
        </p:nvGrpSpPr>
        <p:grpSpPr>
          <a:xfrm>
            <a:off x="1362363" y="1420590"/>
            <a:ext cx="4763543" cy="4021984"/>
            <a:chOff x="16268163" y="1854862"/>
            <a:chExt cx="3433279" cy="2769704"/>
          </a:xfrm>
        </p:grpSpPr>
        <p:pic>
          <p:nvPicPr>
            <p:cNvPr id="12" name="Picture 11" descr="A screenshot of a map&#10;&#10;AI-generated content may be incorrect.">
              <a:extLst>
                <a:ext uri="{FF2B5EF4-FFF2-40B4-BE49-F238E27FC236}">
                  <a16:creationId xmlns:a16="http://schemas.microsoft.com/office/drawing/2014/main" id="{E5EF6416-71B0-B8A5-CFE7-9BB03160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8163" y="1854862"/>
              <a:ext cx="3433279" cy="276970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16769A-0874-2832-2C10-75CB7F490956}"/>
                </a:ext>
              </a:extLst>
            </p:cNvPr>
            <p:cNvSpPr txBox="1"/>
            <p:nvPr/>
          </p:nvSpPr>
          <p:spPr>
            <a:xfrm>
              <a:off x="18578147" y="1854862"/>
              <a:ext cx="112329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GMNS 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9E96C6-3560-3B0B-9EF8-F67DF4B150B4}"/>
              </a:ext>
            </a:extLst>
          </p:cNvPr>
          <p:cNvGrpSpPr/>
          <p:nvPr/>
        </p:nvGrpSpPr>
        <p:grpSpPr>
          <a:xfrm>
            <a:off x="6273688" y="1420590"/>
            <a:ext cx="4509766" cy="4021986"/>
            <a:chOff x="12857704" y="1854862"/>
            <a:chExt cx="2889526" cy="2857753"/>
          </a:xfrm>
        </p:grpSpPr>
        <p:pic>
          <p:nvPicPr>
            <p:cNvPr id="14" name="Picture 13" descr="A cross-section of a road&#10;&#10;AI-generated content may be incorrect.">
              <a:extLst>
                <a:ext uri="{FF2B5EF4-FFF2-40B4-BE49-F238E27FC236}">
                  <a16:creationId xmlns:a16="http://schemas.microsoft.com/office/drawing/2014/main" id="{4A3C1D3E-8947-65B4-0AC3-F8A9A3208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7704" y="1854863"/>
              <a:ext cx="2889526" cy="285775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845BA7-C455-B8BC-9F93-2012ECA1C04E}"/>
                </a:ext>
              </a:extLst>
            </p:cNvPr>
            <p:cNvSpPr txBox="1"/>
            <p:nvPr/>
          </p:nvSpPr>
          <p:spPr>
            <a:xfrm>
              <a:off x="14623935" y="1854862"/>
              <a:ext cx="112329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SUMO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2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124</Words>
  <Application>Microsoft Office PowerPoint</Application>
  <PresentationFormat>Widescreen</PresentationFormat>
  <Paragraphs>35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Xiangyong Luo</dc:creator>
  <cp:lastModifiedBy>Luo, Roy</cp:lastModifiedBy>
  <cp:revision>16</cp:revision>
  <dcterms:created xsi:type="dcterms:W3CDTF">2025-04-06T20:10:32Z</dcterms:created>
  <dcterms:modified xsi:type="dcterms:W3CDTF">2025-04-21T16:09:31Z</dcterms:modified>
</cp:coreProperties>
</file>